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8" r:id="rId15"/>
    <p:sldId id="271" r:id="rId16"/>
    <p:sldId id="272" r:id="rId17"/>
    <p:sldId id="273" r:id="rId18"/>
    <p:sldId id="274" r:id="rId19"/>
    <p:sldId id="275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05"/>
  </p:normalViewPr>
  <p:slideViewPr>
    <p:cSldViewPr snapToGrid="0" snapToObjects="1">
      <p:cViewPr varScale="1">
        <p:scale>
          <a:sx n="95" d="100"/>
          <a:sy n="95" d="100"/>
        </p:scale>
        <p:origin x="200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79850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637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463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513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04243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363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14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212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53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163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79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10/19/17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607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cdn.wccftech.com/wp-content/uploads/2017/05/NVIDIA-Volta-GV100-Tesla-V100_1.png" TargetMode="External"/><Relationship Id="rId4" Type="http://schemas.openxmlformats.org/officeDocument/2006/relationships/hyperlink" Target="http://cdn.wccftech.com/wp-content/uploads/2015/09/Nvidia-Pascal.jpg" TargetMode="External"/><Relationship Id="rId5" Type="http://schemas.openxmlformats.org/officeDocument/2006/relationships/hyperlink" Target="http://www.nvidia.com/object/gpu-architecture.html" TargetMode="External"/><Relationship Id="rId6" Type="http://schemas.openxmlformats.org/officeDocument/2006/relationships/hyperlink" Target="https://devblogs.nvidia.com/parallelforall/5-things-you-should-know-about-new-maxwell-gpu-architecture/&#231;" TargetMode="External"/><Relationship Id="rId7" Type="http://schemas.openxmlformats.org/officeDocument/2006/relationships/hyperlink" Target="https://www.nvidia.co.uk/page/home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nvidia.com/en-us/data-center/volta-gpu-architecture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err="1" smtClean="0"/>
              <a:t>GPU’s</a:t>
            </a:r>
            <a:r>
              <a:rPr lang="es-ES_tradnl" dirty="0" smtClean="0"/>
              <a:t> de </a:t>
            </a:r>
            <a:r>
              <a:rPr lang="es-ES_tradnl" dirty="0" err="1" smtClean="0"/>
              <a:t>Nvidia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Francisco Carrillo P</a:t>
            </a:r>
            <a:r>
              <a:rPr lang="es-ES" dirty="0" err="1" smtClean="0"/>
              <a:t>érez</a:t>
            </a:r>
            <a:endParaRPr lang="es-ES" dirty="0" smtClean="0"/>
          </a:p>
          <a:p>
            <a:endParaRPr lang="es-ES" dirty="0"/>
          </a:p>
          <a:p>
            <a:r>
              <a:rPr lang="es-ES" dirty="0" smtClean="0"/>
              <a:t>Centro </a:t>
            </a:r>
            <a:r>
              <a:rPr lang="es-ES" dirty="0" smtClean="0"/>
              <a:t>de procesamiento de datos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36386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454511"/>
          </a:xfrm>
        </p:spPr>
        <p:txBody>
          <a:bodyPr>
            <a:normAutofit fontScale="90000"/>
          </a:bodyPr>
          <a:lstStyle/>
          <a:p>
            <a:r>
              <a:rPr lang="es-ES_tradnl" dirty="0" err="1" smtClean="0"/>
              <a:t>Nvidia</a:t>
            </a:r>
            <a:r>
              <a:rPr lang="es-ES_tradnl" dirty="0" smtClean="0"/>
              <a:t> DGX1: </a:t>
            </a:r>
            <a:r>
              <a:rPr lang="es-ES_tradnl" dirty="0" err="1" smtClean="0"/>
              <a:t>Caracter</a:t>
            </a:r>
            <a:r>
              <a:rPr lang="es-ES" dirty="0" err="1" smtClean="0"/>
              <a:t>ísticas</a:t>
            </a:r>
            <a:endParaRPr lang="es-ES_tradnl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9922773"/>
              </p:ext>
            </p:extLst>
          </p:nvPr>
        </p:nvGraphicFramePr>
        <p:xfrm>
          <a:off x="1261872" y="1048871"/>
          <a:ext cx="8594724" cy="553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4908"/>
                <a:gridCol w="2864908"/>
                <a:gridCol w="2864908"/>
              </a:tblGrid>
              <a:tr h="370840">
                <a:tc>
                  <a:txBody>
                    <a:bodyPr/>
                    <a:lstStyle/>
                    <a:p>
                      <a:r>
                        <a:rPr lang="es-ES_tradnl" dirty="0" err="1" smtClean="0"/>
                        <a:t>Caracter</a:t>
                      </a:r>
                      <a:r>
                        <a:rPr lang="es-ES" dirty="0" err="1" smtClean="0"/>
                        <a:t>ísticas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 smtClean="0"/>
                        <a:t>Versi</a:t>
                      </a:r>
                      <a:r>
                        <a:rPr lang="es-ES" dirty="0" err="1" smtClean="0"/>
                        <a:t>ón</a:t>
                      </a:r>
                      <a:r>
                        <a:rPr lang="es-ES" dirty="0" smtClean="0"/>
                        <a:t> V100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 smtClean="0"/>
                        <a:t>Versi</a:t>
                      </a:r>
                      <a:r>
                        <a:rPr lang="es-ES" dirty="0" err="1" smtClean="0"/>
                        <a:t>ón</a:t>
                      </a:r>
                      <a:r>
                        <a:rPr lang="es-ES" dirty="0" smtClean="0"/>
                        <a:t> P100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err="1" smtClean="0"/>
                        <a:t>GPUs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8X</a:t>
                      </a:r>
                      <a:r>
                        <a:rPr lang="es-ES_tradnl" baseline="0" dirty="0" smtClean="0"/>
                        <a:t> Tesla V100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8X</a:t>
                      </a:r>
                      <a:r>
                        <a:rPr lang="es-ES_tradnl" baseline="0" dirty="0" smtClean="0"/>
                        <a:t> Tesla P100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FP16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960 TFLOPS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170 TFLOPS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GPU</a:t>
                      </a:r>
                      <a:r>
                        <a:rPr lang="es-ES_tradnl" b="1" baseline="0" dirty="0" smtClean="0"/>
                        <a:t> </a:t>
                      </a:r>
                      <a:r>
                        <a:rPr lang="es-ES_tradnl" b="1" baseline="0" dirty="0" err="1" smtClean="0"/>
                        <a:t>memory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128 GB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128 GB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CPU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Dual 20--</a:t>
                      </a:r>
                      <a:r>
                        <a:rPr lang="it-IT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CCore</a:t>
                      </a:r>
                      <a:r>
                        <a:rPr lang="it-IT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Intel </a:t>
                      </a:r>
                      <a:r>
                        <a:rPr lang="it-IT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Xeon</a:t>
                      </a:r>
                      <a:r>
                        <a:rPr lang="it-IT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E5--22698 v4 2.2 GHz </a:t>
                      </a:r>
                      <a:endParaRPr lang="it-IT" b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Dual 20--</a:t>
                      </a:r>
                      <a:r>
                        <a:rPr lang="it-IT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CCore</a:t>
                      </a:r>
                      <a:r>
                        <a:rPr lang="it-IT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Intel </a:t>
                      </a:r>
                      <a:r>
                        <a:rPr lang="it-IT" sz="1800" b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Xeon</a:t>
                      </a:r>
                      <a:r>
                        <a:rPr lang="it-IT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it-IT" sz="1800" b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E5--22698 v4 2.2 GHz </a:t>
                      </a:r>
                      <a:endParaRPr lang="it-IT" b="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err="1" smtClean="0"/>
                        <a:t>Nvidia</a:t>
                      </a:r>
                      <a:r>
                        <a:rPr lang="es-ES_tradnl" b="1" dirty="0" smtClean="0"/>
                        <a:t> CUDA </a:t>
                      </a:r>
                      <a:r>
                        <a:rPr lang="es-ES_tradnl" b="1" dirty="0" err="1" smtClean="0"/>
                        <a:t>Cores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40,960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28,672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err="1" smtClean="0"/>
                        <a:t>Nvidia</a:t>
                      </a:r>
                      <a:r>
                        <a:rPr lang="es-ES_tradnl" b="1" baseline="0" dirty="0" smtClean="0"/>
                        <a:t> Tensor</a:t>
                      </a:r>
                      <a:r>
                        <a:rPr lang="es-ES" b="1" baseline="0" dirty="0" smtClean="0"/>
                        <a:t> </a:t>
                      </a:r>
                      <a:r>
                        <a:rPr lang="es-ES" b="1" baseline="0" dirty="0" err="1" smtClean="0"/>
                        <a:t>Cores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5,120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N/A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err="1" smtClean="0"/>
                        <a:t>System</a:t>
                      </a:r>
                      <a:r>
                        <a:rPr lang="es-ES_tradnl" b="1" dirty="0" smtClean="0"/>
                        <a:t> </a:t>
                      </a:r>
                      <a:r>
                        <a:rPr lang="es-ES_tradnl" b="1" dirty="0" err="1" smtClean="0"/>
                        <a:t>Memory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512 GB</a:t>
                      </a:r>
                      <a:r>
                        <a:rPr lang="es-ES_tradnl" baseline="0" dirty="0" smtClean="0"/>
                        <a:t> 2, 133 MHz DDR4 LRDIMM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 smtClean="0"/>
                        <a:t>512 GB</a:t>
                      </a:r>
                      <a:r>
                        <a:rPr lang="es-ES_tradnl" baseline="0" dirty="0" smtClean="0"/>
                        <a:t> 2, 133 MHz DDR4 LRDIMM</a:t>
                      </a:r>
                      <a:endParaRPr lang="es-ES_tradnl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Storage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4x 1.92 TB SSD RAID0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 smtClean="0"/>
                        <a:t>4x 1.92 TB SSD RAID0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Network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Dual 10 </a:t>
                      </a:r>
                      <a:r>
                        <a:rPr lang="es-ES_tradnl" dirty="0" err="1" smtClean="0"/>
                        <a:t>GbE</a:t>
                      </a:r>
                      <a:r>
                        <a:rPr lang="es-ES_tradnl" dirty="0" smtClean="0"/>
                        <a:t>, 4 IB</a:t>
                      </a:r>
                      <a:r>
                        <a:rPr lang="es-ES_tradnl" baseline="0" dirty="0" smtClean="0"/>
                        <a:t> EDR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dirty="0" smtClean="0"/>
                        <a:t>Dual 10 </a:t>
                      </a:r>
                      <a:r>
                        <a:rPr lang="es-ES_tradnl" dirty="0" err="1" smtClean="0"/>
                        <a:t>GbE</a:t>
                      </a:r>
                      <a:r>
                        <a:rPr lang="es-ES_tradnl" dirty="0" smtClean="0"/>
                        <a:t>, 4 IB</a:t>
                      </a:r>
                      <a:r>
                        <a:rPr lang="es-ES_tradnl" baseline="0" dirty="0" smtClean="0"/>
                        <a:t> EDR</a:t>
                      </a:r>
                      <a:endParaRPr lang="es-ES_tradnl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err="1" smtClean="0"/>
                        <a:t>Operating</a:t>
                      </a:r>
                      <a:r>
                        <a:rPr lang="es-ES_tradnl" b="1" dirty="0" smtClean="0"/>
                        <a:t> </a:t>
                      </a:r>
                      <a:r>
                        <a:rPr lang="es-ES_tradnl" b="1" dirty="0" err="1" smtClean="0"/>
                        <a:t>temperature</a:t>
                      </a:r>
                      <a:r>
                        <a:rPr lang="es-ES_tradnl" b="1" dirty="0" smtClean="0"/>
                        <a:t> </a:t>
                      </a:r>
                      <a:r>
                        <a:rPr lang="es-ES_tradnl" b="1" dirty="0" err="1" smtClean="0"/>
                        <a:t>range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10-35º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10-35</a:t>
                      </a:r>
                      <a:r>
                        <a:rPr lang="es-ES_tradnl" baseline="0" dirty="0" smtClean="0"/>
                        <a:t>º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Precio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149,000 $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129,00’ $</a:t>
                      </a:r>
                      <a:endParaRPr lang="es-ES_trad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23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Tiempo de entrenamiento </a:t>
            </a:r>
            <a:r>
              <a:rPr lang="es-ES_tradnl" dirty="0" err="1" smtClean="0"/>
              <a:t>Resnet</a:t>
            </a:r>
            <a:r>
              <a:rPr lang="es-ES_tradnl" dirty="0" smtClean="0"/>
              <a:t> en una DGX</a:t>
            </a:r>
            <a:endParaRPr lang="es-ES_tradnl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063" y="2409068"/>
            <a:ext cx="8594725" cy="3190802"/>
          </a:xfrm>
        </p:spPr>
      </p:pic>
    </p:spTree>
    <p:extLst>
      <p:ext uri="{BB962C8B-B14F-4D97-AF65-F5344CB8AC3E}">
        <p14:creationId xmlns:p14="http://schemas.microsoft.com/office/powerpoint/2010/main" val="1292326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Nvidia</a:t>
            </a:r>
            <a:r>
              <a:rPr lang="es-ES_tradnl" dirty="0" smtClean="0"/>
              <a:t> DGX </a:t>
            </a:r>
            <a:r>
              <a:rPr lang="es-ES_tradnl" dirty="0" err="1" smtClean="0"/>
              <a:t>Station</a:t>
            </a:r>
            <a:r>
              <a:rPr lang="es-ES_tradnl" dirty="0" smtClean="0"/>
              <a:t>: 68,000 $</a:t>
            </a:r>
            <a:endParaRPr lang="es-ES_tradnl" dirty="0"/>
          </a:p>
        </p:txBody>
      </p:sp>
      <p:pic>
        <p:nvPicPr>
          <p:cNvPr id="4" name="NVIDIA DGX Station- Power of 400 CPU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0688" y="1828800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57864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726296" y="5532438"/>
            <a:ext cx="9692640" cy="1325562"/>
          </a:xfrm>
        </p:spPr>
        <p:txBody>
          <a:bodyPr>
            <a:normAutofit/>
          </a:bodyPr>
          <a:lstStyle/>
          <a:p>
            <a:r>
              <a:rPr lang="es-ES_tradnl" sz="3600" dirty="0" err="1" smtClean="0">
                <a:solidFill>
                  <a:schemeClr val="bg1"/>
                </a:solidFill>
              </a:rPr>
              <a:t>Nvidia</a:t>
            </a:r>
            <a:r>
              <a:rPr lang="es-ES_tradnl" sz="3600" dirty="0" smtClean="0">
                <a:solidFill>
                  <a:schemeClr val="bg1"/>
                </a:solidFill>
              </a:rPr>
              <a:t> Volta </a:t>
            </a:r>
            <a:r>
              <a:rPr lang="es-ES_tradnl" sz="3600" dirty="0" err="1" smtClean="0">
                <a:solidFill>
                  <a:schemeClr val="bg1"/>
                </a:solidFill>
              </a:rPr>
              <a:t>Architecture</a:t>
            </a:r>
            <a:endParaRPr lang="es-ES_tradnl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59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Nvidia</a:t>
            </a:r>
            <a:r>
              <a:rPr lang="es-ES_tradnl" dirty="0" smtClean="0"/>
              <a:t> Volta </a:t>
            </a:r>
            <a:r>
              <a:rPr lang="es-ES_tradnl" dirty="0" err="1" smtClean="0"/>
              <a:t>Architecture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5029200"/>
          </a:xfrm>
        </p:spPr>
        <p:txBody>
          <a:bodyPr>
            <a:normAutofit/>
          </a:bodyPr>
          <a:lstStyle/>
          <a:p>
            <a:endParaRPr lang="es-ES_tradnl" sz="2800" dirty="0" smtClean="0"/>
          </a:p>
          <a:p>
            <a:r>
              <a:rPr lang="es-ES_tradnl" dirty="0" smtClean="0"/>
              <a:t>La arquitectura Volta presenta 640 Tensor </a:t>
            </a:r>
            <a:r>
              <a:rPr lang="es-ES_tradnl" dirty="0" err="1" smtClean="0"/>
              <a:t>cores</a:t>
            </a:r>
            <a:r>
              <a:rPr lang="es-ES_tradnl" dirty="0" smtClean="0"/>
              <a:t>.</a:t>
            </a:r>
          </a:p>
          <a:p>
            <a:r>
              <a:rPr lang="es-ES_tradnl" dirty="0" smtClean="0"/>
              <a:t>Tiene m</a:t>
            </a:r>
            <a:r>
              <a:rPr lang="es-ES" dirty="0" err="1" smtClean="0"/>
              <a:t>ás</a:t>
            </a:r>
            <a:r>
              <a:rPr lang="es-ES" dirty="0" smtClean="0"/>
              <a:t> de </a:t>
            </a:r>
            <a:r>
              <a:rPr lang="es-ES" dirty="0" smtClean="0"/>
              <a:t>210 </a:t>
            </a:r>
            <a:r>
              <a:rPr lang="es-ES" dirty="0" smtClean="0"/>
              <a:t>billones de transistores.</a:t>
            </a:r>
          </a:p>
          <a:p>
            <a:r>
              <a:rPr lang="es-ES_tradnl" dirty="0" smtClean="0"/>
              <a:t>Combina los </a:t>
            </a:r>
            <a:r>
              <a:rPr lang="es-ES_tradnl" dirty="0" err="1" smtClean="0"/>
              <a:t>cores</a:t>
            </a:r>
            <a:r>
              <a:rPr lang="es-ES_tradnl" dirty="0" smtClean="0"/>
              <a:t> preparados para </a:t>
            </a:r>
            <a:r>
              <a:rPr lang="es-ES_tradnl" dirty="0" err="1" smtClean="0"/>
              <a:t>Nvidia</a:t>
            </a:r>
            <a:r>
              <a:rPr lang="es-ES_tradnl" dirty="0" smtClean="0"/>
              <a:t> CUDA junto con los </a:t>
            </a:r>
            <a:r>
              <a:rPr lang="es-ES_tradnl" dirty="0" err="1" smtClean="0"/>
              <a:t>cores</a:t>
            </a:r>
            <a:r>
              <a:rPr lang="es-ES_tradnl" dirty="0" smtClean="0"/>
              <a:t> Tensor.</a:t>
            </a:r>
          </a:p>
          <a:p>
            <a:r>
              <a:rPr lang="es-ES_tradnl" dirty="0" smtClean="0"/>
              <a:t>Gracias a la </a:t>
            </a:r>
            <a:r>
              <a:rPr lang="es-ES_tradnl" dirty="0" err="1" smtClean="0"/>
              <a:t>optimizaci</a:t>
            </a:r>
            <a:r>
              <a:rPr lang="es-ES" dirty="0" err="1" smtClean="0"/>
              <a:t>ón</a:t>
            </a:r>
            <a:r>
              <a:rPr lang="es-ES" dirty="0" smtClean="0"/>
              <a:t> de CUDA en </a:t>
            </a:r>
            <a:r>
              <a:rPr lang="es-ES" dirty="0" smtClean="0"/>
              <a:t>Volta </a:t>
            </a:r>
            <a:r>
              <a:rPr lang="es-ES" dirty="0" smtClean="0"/>
              <a:t>y a las librerías dentro de la NVIDIA Deep </a:t>
            </a:r>
            <a:r>
              <a:rPr lang="es-ES" dirty="0" err="1" smtClean="0"/>
              <a:t>Learning</a:t>
            </a:r>
            <a:r>
              <a:rPr lang="es-ES" dirty="0" smtClean="0"/>
              <a:t> SDK se permite una rápida ejecución de las librerías de Deep </a:t>
            </a:r>
            <a:r>
              <a:rPr lang="es-ES" dirty="0" err="1" smtClean="0"/>
              <a:t>Learning</a:t>
            </a:r>
            <a:r>
              <a:rPr lang="es-ES" dirty="0" smtClean="0"/>
              <a:t> actuales</a:t>
            </a:r>
            <a:r>
              <a:rPr lang="es-ES" dirty="0" smtClean="0"/>
              <a:t>.</a:t>
            </a:r>
          </a:p>
          <a:p>
            <a:r>
              <a:rPr lang="es-ES" dirty="0" smtClean="0"/>
              <a:t>Incluye tecnolog</a:t>
            </a:r>
            <a:r>
              <a:rPr lang="es-ES" dirty="0" smtClean="0"/>
              <a:t>ía </a:t>
            </a:r>
            <a:r>
              <a:rPr lang="es-ES" dirty="0" err="1" smtClean="0"/>
              <a:t>Nvidia</a:t>
            </a:r>
            <a:r>
              <a:rPr lang="es-ES" dirty="0" smtClean="0"/>
              <a:t> </a:t>
            </a:r>
            <a:r>
              <a:rPr lang="es-ES" dirty="0" err="1" smtClean="0"/>
              <a:t>NVLink</a:t>
            </a:r>
            <a:r>
              <a:rPr lang="es-ES" dirty="0" smtClean="0"/>
              <a:t> que mejora la escalabilidad.</a:t>
            </a:r>
            <a:endParaRPr lang="es-ES" dirty="0" smtClean="0"/>
          </a:p>
          <a:p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830213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1821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Nvidia</a:t>
            </a:r>
            <a:r>
              <a:rPr lang="es-ES_tradnl" dirty="0" smtClean="0"/>
              <a:t> Pascal </a:t>
            </a:r>
            <a:r>
              <a:rPr lang="es-ES_tradnl" dirty="0" err="1" smtClean="0"/>
              <a:t>Architecture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smtClean="0"/>
              <a:t>La arquitectura Pascal se compone de 150 billones de transistores.</a:t>
            </a:r>
          </a:p>
          <a:p>
            <a:r>
              <a:rPr lang="es-ES_tradnl" dirty="0" smtClean="0"/>
              <a:t>Ofrece hasta por encima de 5 TFLOPS en operaciones de doble </a:t>
            </a:r>
            <a:r>
              <a:rPr lang="es-ES_tradnl" dirty="0" err="1" smtClean="0"/>
              <a:t>precisi</a:t>
            </a:r>
            <a:r>
              <a:rPr lang="es-ES" dirty="0" err="1" smtClean="0"/>
              <a:t>ón</a:t>
            </a:r>
            <a:r>
              <a:rPr lang="es-ES" dirty="0" smtClean="0"/>
              <a:t> en cargas de trabajo HPC.</a:t>
            </a:r>
            <a:r>
              <a:rPr lang="es-ES_tradnl" dirty="0" smtClean="0"/>
              <a:t> </a:t>
            </a:r>
          </a:p>
          <a:p>
            <a:r>
              <a:rPr lang="es-ES_tradnl" dirty="0" smtClean="0"/>
              <a:t>Incluye la </a:t>
            </a:r>
            <a:r>
              <a:rPr lang="es-ES_tradnl" dirty="0" err="1" smtClean="0"/>
              <a:t>tecnolog</a:t>
            </a:r>
            <a:r>
              <a:rPr lang="es-ES" dirty="0" err="1" smtClean="0"/>
              <a:t>ía</a:t>
            </a:r>
            <a:r>
              <a:rPr lang="es-ES" dirty="0" smtClean="0"/>
              <a:t> </a:t>
            </a:r>
            <a:r>
              <a:rPr lang="es-ES" dirty="0" err="1" smtClean="0"/>
              <a:t>Nvidia</a:t>
            </a:r>
            <a:r>
              <a:rPr lang="es-ES" dirty="0" smtClean="0"/>
              <a:t> </a:t>
            </a:r>
            <a:r>
              <a:rPr lang="es-ES" dirty="0" err="1" smtClean="0"/>
              <a:t>Nvlink</a:t>
            </a:r>
            <a:r>
              <a:rPr lang="es-ES" dirty="0" smtClean="0"/>
              <a:t>  lo cuál brinda hasta un 5x más en la aceleración al interconectar </a:t>
            </a:r>
            <a:r>
              <a:rPr lang="es-ES" dirty="0" err="1" smtClean="0"/>
              <a:t>GPUs</a:t>
            </a:r>
            <a:r>
              <a:rPr lang="es-ES" dirty="0" smtClean="0"/>
              <a:t>.</a:t>
            </a:r>
          </a:p>
          <a:p>
            <a:r>
              <a:rPr lang="es-ES" dirty="0" smtClean="0"/>
              <a:t>Incluye nuevos algoritmos de IA para mejorar las operaciones de </a:t>
            </a:r>
            <a:r>
              <a:rPr lang="es-ES" dirty="0" err="1" smtClean="0"/>
              <a:t>half-precision</a:t>
            </a:r>
            <a:r>
              <a:rPr lang="es-ES" dirty="0" smtClean="0"/>
              <a:t> y de single-</a:t>
            </a:r>
            <a:r>
              <a:rPr lang="es-ES" dirty="0" err="1" smtClean="0"/>
              <a:t>precision</a:t>
            </a:r>
            <a:r>
              <a:rPr lang="es-ES" dirty="0" smtClean="0"/>
              <a:t>.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2870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2714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Nvidia</a:t>
            </a:r>
            <a:r>
              <a:rPr lang="es-ES_tradnl" dirty="0" smtClean="0"/>
              <a:t> Maxwell </a:t>
            </a:r>
            <a:r>
              <a:rPr lang="es-ES_tradnl" dirty="0" err="1" smtClean="0"/>
              <a:t>Architecture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 dirty="0" smtClean="0"/>
          </a:p>
          <a:p>
            <a:r>
              <a:rPr lang="es-ES_tradnl" dirty="0" smtClean="0"/>
              <a:t>Procesadores m</a:t>
            </a:r>
            <a:r>
              <a:rPr lang="es-ES" dirty="0" err="1" smtClean="0"/>
              <a:t>ás</a:t>
            </a:r>
            <a:r>
              <a:rPr lang="es-ES" dirty="0" smtClean="0"/>
              <a:t> eficientes que en las anteriores generaciones. Para ello se mejoró la planificación de las instrucciones y se redujo la latencia de las instrucciones aritméticas.</a:t>
            </a:r>
          </a:p>
          <a:p>
            <a:r>
              <a:rPr lang="es-ES" dirty="0" smtClean="0"/>
              <a:t>Una mayor memoria compartida dedicada.</a:t>
            </a:r>
          </a:p>
          <a:p>
            <a:r>
              <a:rPr lang="es-ES" dirty="0" smtClean="0"/>
              <a:t>Da soporte un paralelismo dinámico</a:t>
            </a:r>
          </a:p>
          <a:p>
            <a:r>
              <a:rPr lang="es-ES_tradnl" dirty="0" smtClean="0"/>
              <a:t>Mayor velocidad de las operaciones at</a:t>
            </a:r>
            <a:r>
              <a:rPr lang="es-ES" dirty="0" err="1" smtClean="0"/>
              <a:t>ómicas</a:t>
            </a:r>
            <a:r>
              <a:rPr lang="es-ES" dirty="0" smtClean="0"/>
              <a:t> compartidas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4005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2903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Índice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endParaRPr lang="es-ES_tradnl" dirty="0" smtClean="0"/>
          </a:p>
          <a:p>
            <a:pPr marL="342900" indent="-342900">
              <a:buFont typeface="+mj-lt"/>
              <a:buAutoNum type="arabicPeriod"/>
            </a:pPr>
            <a:endParaRPr lang="es-ES_tradnl" dirty="0"/>
          </a:p>
          <a:p>
            <a:pPr marL="342900" indent="-342900">
              <a:buFont typeface="+mj-lt"/>
              <a:buAutoNum type="arabicPeriod"/>
            </a:pPr>
            <a:endParaRPr lang="es-ES_tradnl" dirty="0" smtClean="0"/>
          </a:p>
          <a:p>
            <a:pPr marL="342900" indent="-342900">
              <a:buFont typeface="+mj-lt"/>
              <a:buAutoNum type="arabicPeriod"/>
            </a:pPr>
            <a:r>
              <a:rPr lang="es-ES_tradnl" dirty="0" err="1" smtClean="0"/>
              <a:t>Introducci</a:t>
            </a:r>
            <a:r>
              <a:rPr lang="es-ES" dirty="0" err="1" smtClean="0"/>
              <a:t>ón</a:t>
            </a:r>
            <a:endParaRPr lang="es-ES" dirty="0" smtClean="0"/>
          </a:p>
          <a:p>
            <a:pPr marL="342900" indent="-342900">
              <a:buFont typeface="+mj-lt"/>
              <a:buAutoNum type="arabicPeriod"/>
            </a:pPr>
            <a:r>
              <a:rPr lang="es-ES" dirty="0" smtClean="0"/>
              <a:t>Gamas de GPU para </a:t>
            </a:r>
            <a:r>
              <a:rPr lang="es-ES" dirty="0" err="1" smtClean="0"/>
              <a:t>CPDs</a:t>
            </a:r>
            <a:endParaRPr lang="es-ES" dirty="0" smtClean="0"/>
          </a:p>
          <a:p>
            <a:pPr marL="342900" indent="-342900">
              <a:buFont typeface="+mj-lt"/>
              <a:buAutoNum type="arabicPeriod"/>
            </a:pPr>
            <a:r>
              <a:rPr lang="es-ES" dirty="0" smtClean="0"/>
              <a:t>Arquitecturas de las GPU </a:t>
            </a:r>
            <a:r>
              <a:rPr lang="es-ES" dirty="0" err="1" smtClean="0"/>
              <a:t>Nvidia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1971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Bibliograf</a:t>
            </a:r>
            <a:r>
              <a:rPr lang="es-ES" dirty="0" err="1" smtClean="0"/>
              <a:t>ía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 </a:t>
            </a:r>
            <a:r>
              <a:rPr lang="es-ES_tradnl" dirty="0">
                <a:hlinkClick r:id="rId2"/>
              </a:rPr>
              <a:t>https://www.nvidia.com/en-us/data-center/volta-gpu-architecture</a:t>
            </a:r>
            <a:r>
              <a:rPr lang="es-ES_tradnl" dirty="0" smtClean="0">
                <a:hlinkClick r:id="rId2"/>
              </a:rPr>
              <a:t>/</a:t>
            </a:r>
            <a:endParaRPr lang="es-ES_tradnl" dirty="0" smtClean="0"/>
          </a:p>
          <a:p>
            <a:r>
              <a:rPr lang="es-ES_tradnl" dirty="0">
                <a:hlinkClick r:id="rId3"/>
              </a:rPr>
              <a:t>http://</a:t>
            </a:r>
            <a:r>
              <a:rPr lang="es-ES_tradnl" dirty="0" smtClean="0">
                <a:hlinkClick r:id="rId3"/>
              </a:rPr>
              <a:t>cdn.wccftech.com/wp-content/uploads/2017/05/NVIDIA-Volta-GV100-Tesla-V100_1.png</a:t>
            </a:r>
            <a:endParaRPr lang="es-ES_tradnl" dirty="0" smtClean="0"/>
          </a:p>
          <a:p>
            <a:r>
              <a:rPr lang="es-ES_tradnl" dirty="0">
                <a:hlinkClick r:id="rId4"/>
              </a:rPr>
              <a:t>http://</a:t>
            </a:r>
            <a:r>
              <a:rPr lang="es-ES_tradnl" dirty="0" smtClean="0">
                <a:hlinkClick r:id="rId4"/>
              </a:rPr>
              <a:t>cdn.wccftech.com/wp-content/uploads/2015/09/Nvidia-Pascal.jpg</a:t>
            </a:r>
            <a:endParaRPr lang="es-ES_tradnl" dirty="0" smtClean="0"/>
          </a:p>
          <a:p>
            <a:r>
              <a:rPr lang="es-ES_tradnl" dirty="0">
                <a:hlinkClick r:id="rId5"/>
              </a:rPr>
              <a:t>http://</a:t>
            </a:r>
            <a:r>
              <a:rPr lang="es-ES_tradnl" dirty="0" smtClean="0">
                <a:hlinkClick r:id="rId5"/>
              </a:rPr>
              <a:t>www.nvidia.com/object/gpu-architecture.html</a:t>
            </a:r>
            <a:endParaRPr lang="es-ES_tradnl" dirty="0"/>
          </a:p>
          <a:p>
            <a:r>
              <a:rPr lang="es-ES_tradnl" dirty="0">
                <a:hlinkClick r:id="rId6"/>
              </a:rPr>
              <a:t>https://</a:t>
            </a:r>
            <a:r>
              <a:rPr lang="es-ES_tradnl" dirty="0" smtClean="0">
                <a:hlinkClick r:id="rId6"/>
              </a:rPr>
              <a:t>devblogs.nvidia.com/parallelforall/5-things-you-should-know-about-new-maxwell-gpu-architecture/ç</a:t>
            </a:r>
            <a:endParaRPr lang="es-ES_tradnl" dirty="0"/>
          </a:p>
          <a:p>
            <a:r>
              <a:rPr lang="es-ES_tradnl" dirty="0">
                <a:hlinkClick r:id="rId7"/>
              </a:rPr>
              <a:t>https://</a:t>
            </a:r>
            <a:r>
              <a:rPr lang="es-ES_tradnl" dirty="0" smtClean="0">
                <a:hlinkClick r:id="rId7"/>
              </a:rPr>
              <a:t>www.nvidia.co.uk/page/home.html</a:t>
            </a:r>
            <a:endParaRPr lang="es-ES_tradnl" dirty="0" smtClean="0"/>
          </a:p>
          <a:p>
            <a:endParaRPr lang="es-ES_tradnl" dirty="0" smtClean="0"/>
          </a:p>
          <a:p>
            <a:endParaRPr lang="es-ES_tradnl" dirty="0" smtClean="0"/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4320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Introducci</a:t>
            </a:r>
            <a:r>
              <a:rPr lang="es-ES" dirty="0" err="1" smtClean="0"/>
              <a:t>ón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solidFill>
            <a:schemeClr val="bg1">
              <a:alpha val="59000"/>
            </a:schemeClr>
          </a:solidFill>
        </p:spPr>
        <p:txBody>
          <a:bodyPr/>
          <a:lstStyle/>
          <a:p>
            <a:pPr marL="0" indent="0">
              <a:buNone/>
            </a:pPr>
            <a:endParaRPr lang="es-ES_tradnl" dirty="0" smtClean="0"/>
          </a:p>
          <a:p>
            <a:pPr marL="0" indent="0">
              <a:buNone/>
            </a:pPr>
            <a:endParaRPr lang="es-ES_tradnl" dirty="0"/>
          </a:p>
          <a:p>
            <a:pPr marL="0" indent="0">
              <a:buNone/>
            </a:pPr>
            <a:r>
              <a:rPr lang="es-ES_tradnl" sz="2800" dirty="0" err="1" smtClean="0"/>
              <a:t>Nvidia</a:t>
            </a:r>
            <a:r>
              <a:rPr lang="es-ES_tradnl" sz="2800" dirty="0" smtClean="0"/>
              <a:t> </a:t>
            </a:r>
            <a:r>
              <a:rPr lang="es-ES_tradnl" sz="2800" dirty="0" err="1"/>
              <a:t>Corporation</a:t>
            </a:r>
            <a:r>
              <a:rPr lang="es-ES_tradnl" sz="2800" dirty="0"/>
              <a:t> es una empresa multinacional fundada en 1993, especializada en el desarrollo de </a:t>
            </a:r>
            <a:r>
              <a:rPr lang="es-ES_tradnl" sz="2800" dirty="0" smtClean="0"/>
              <a:t>unidades </a:t>
            </a:r>
            <a:r>
              <a:rPr lang="es-ES_tradnl" sz="2800" dirty="0"/>
              <a:t>de procesamiento gráfico y tecnologías de circuitos integrados para estaciones de trabajo, </a:t>
            </a:r>
            <a:r>
              <a:rPr lang="es-ES_tradnl" sz="2800" dirty="0" smtClean="0"/>
              <a:t>ordenadores </a:t>
            </a:r>
            <a:r>
              <a:rPr lang="es-ES_tradnl" sz="2800" dirty="0"/>
              <a:t>personales y dispositivos móviles, con sede en Santa Clara, California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0583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Gamas de GPU para </a:t>
            </a:r>
            <a:r>
              <a:rPr lang="es-ES_tradnl" dirty="0" err="1" smtClean="0"/>
              <a:t>CDPs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 dirty="0" smtClean="0"/>
          </a:p>
          <a:p>
            <a:endParaRPr lang="es-ES_tradnl" dirty="0"/>
          </a:p>
          <a:p>
            <a:pPr marL="0" indent="0">
              <a:buNone/>
            </a:pPr>
            <a:r>
              <a:rPr lang="es-ES_tradnl" sz="2800" dirty="0" err="1" smtClean="0"/>
              <a:t>Nvidia</a:t>
            </a:r>
            <a:r>
              <a:rPr lang="es-ES_tradnl" sz="2800" dirty="0" smtClean="0"/>
              <a:t> </a:t>
            </a:r>
            <a:r>
              <a:rPr lang="es-ES_tradnl" sz="2800" dirty="0" smtClean="0"/>
              <a:t>Tesla</a:t>
            </a:r>
          </a:p>
          <a:p>
            <a:pPr marL="0" indent="0">
              <a:buNone/>
            </a:pPr>
            <a:r>
              <a:rPr lang="es-ES_tradnl" sz="2800" dirty="0" err="1" smtClean="0"/>
              <a:t>Nvidia</a:t>
            </a:r>
            <a:r>
              <a:rPr lang="es-ES_tradnl" sz="2800" dirty="0" smtClean="0"/>
              <a:t> </a:t>
            </a:r>
            <a:r>
              <a:rPr lang="es-ES_tradnl" sz="2800" dirty="0" smtClean="0"/>
              <a:t>DGX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177146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576" y="365760"/>
            <a:ext cx="7167283" cy="1325562"/>
          </a:xfrm>
        </p:spPr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5140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Nvidia</a:t>
            </a:r>
            <a:r>
              <a:rPr lang="es-ES_tradnl" dirty="0" smtClean="0"/>
              <a:t> Tesla</a:t>
            </a:r>
            <a:endParaRPr lang="es-ES_tradnl" dirty="0"/>
          </a:p>
        </p:txBody>
      </p:sp>
      <p:graphicFrame>
        <p:nvGraphicFramePr>
          <p:cNvPr id="4" name="Marcador de conteni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6859469"/>
              </p:ext>
            </p:extLst>
          </p:nvPr>
        </p:nvGraphicFramePr>
        <p:xfrm>
          <a:off x="1262063" y="1828800"/>
          <a:ext cx="8594724" cy="462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8681"/>
                <a:gridCol w="2148681"/>
                <a:gridCol w="2148681"/>
                <a:gridCol w="2148681"/>
              </a:tblGrid>
              <a:tr h="370840">
                <a:tc>
                  <a:txBody>
                    <a:bodyPr/>
                    <a:lstStyle/>
                    <a:p>
                      <a:r>
                        <a:rPr lang="es-ES_tradnl" dirty="0" smtClean="0"/>
                        <a:t>Nombre GPU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Compute </a:t>
                      </a:r>
                    </a:p>
                    <a:p>
                      <a:r>
                        <a:rPr lang="es-ES_tradnl" dirty="0" err="1" smtClean="0"/>
                        <a:t>Capability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Single </a:t>
                      </a:r>
                      <a:r>
                        <a:rPr lang="es-ES_tradnl" dirty="0" err="1" smtClean="0"/>
                        <a:t>Precision</a:t>
                      </a:r>
                      <a:endParaRPr lang="es-ES_tradnl" dirty="0" smtClean="0"/>
                    </a:p>
                    <a:p>
                      <a:r>
                        <a:rPr lang="es-ES_tradnl" dirty="0" smtClean="0"/>
                        <a:t>Performance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err="1" smtClean="0"/>
                        <a:t>Double</a:t>
                      </a:r>
                      <a:r>
                        <a:rPr lang="es-ES_tradnl" dirty="0" smtClean="0"/>
                        <a:t> </a:t>
                      </a:r>
                      <a:r>
                        <a:rPr lang="es-ES_tradnl" dirty="0" err="1" smtClean="0"/>
                        <a:t>Precision</a:t>
                      </a:r>
                      <a:endParaRPr lang="es-ES_tradnl" dirty="0" smtClean="0"/>
                    </a:p>
                    <a:p>
                      <a:r>
                        <a:rPr lang="es-ES_tradnl" dirty="0" smtClean="0"/>
                        <a:t>Performance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</a:t>
                      </a:r>
                      <a:r>
                        <a:rPr lang="es-ES_tradnl" b="1" baseline="0" dirty="0" smtClean="0"/>
                        <a:t> V100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7.0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14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7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 </a:t>
                      </a:r>
                      <a:r>
                        <a:rPr lang="es-ES" b="1" dirty="0" smtClean="0"/>
                        <a:t>P100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6.0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9.3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4.7</a:t>
                      </a:r>
                      <a:r>
                        <a:rPr lang="es-ES_tradnl" baseline="0" dirty="0" smtClean="0"/>
                        <a:t> </a:t>
                      </a:r>
                      <a:r>
                        <a:rPr lang="es-ES_tradnl" baseline="0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 P40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6.1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12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N/E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</a:t>
                      </a:r>
                      <a:r>
                        <a:rPr lang="es-ES_tradnl" b="1" baseline="0" dirty="0" smtClean="0"/>
                        <a:t> P4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6.1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5.5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N/E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 M60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5.2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N/E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N/E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 M40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5.2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7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0.2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 K80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3.7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5.6</a:t>
                      </a:r>
                      <a:r>
                        <a:rPr lang="es-ES_tradnl" baseline="0" dirty="0" smtClean="0"/>
                        <a:t> </a:t>
                      </a:r>
                      <a:r>
                        <a:rPr lang="es-ES_tradnl" baseline="0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1.87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</a:t>
                      </a:r>
                      <a:r>
                        <a:rPr lang="es-ES_tradnl" b="1" baseline="0" dirty="0" smtClean="0"/>
                        <a:t> K40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3.5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4.9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1.43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</a:t>
                      </a:r>
                      <a:r>
                        <a:rPr lang="es-ES_tradnl" b="1" baseline="0" dirty="0" smtClean="0"/>
                        <a:t> K20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3.5 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3.52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1.17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ES_tradnl" b="1" dirty="0" smtClean="0"/>
                        <a:t>Tesla</a:t>
                      </a:r>
                      <a:r>
                        <a:rPr lang="es-ES_tradnl" b="1" baseline="0" dirty="0" smtClean="0"/>
                        <a:t> K10</a:t>
                      </a:r>
                      <a:endParaRPr lang="es-ES_tradnl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3.0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4.48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dirty="0" smtClean="0"/>
                        <a:t>0.19 </a:t>
                      </a:r>
                      <a:r>
                        <a:rPr lang="es-ES_tradnl" dirty="0" err="1" smtClean="0"/>
                        <a:t>TeraFLOPS</a:t>
                      </a:r>
                      <a:endParaRPr lang="es-ES_tradnl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127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Nvidia</a:t>
            </a:r>
            <a:r>
              <a:rPr lang="es-ES_tradnl" dirty="0" smtClean="0"/>
              <a:t> Tesla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 err="1" smtClean="0"/>
              <a:t>Comparaci</a:t>
            </a:r>
            <a:r>
              <a:rPr lang="es-ES" dirty="0" err="1" smtClean="0"/>
              <a:t>ón</a:t>
            </a:r>
            <a:r>
              <a:rPr lang="es-ES" dirty="0" smtClean="0"/>
              <a:t> entrenamiento </a:t>
            </a:r>
            <a:r>
              <a:rPr lang="es-ES" dirty="0" err="1" smtClean="0"/>
              <a:t>Resnet</a:t>
            </a:r>
            <a:r>
              <a:rPr lang="es-ES" dirty="0" smtClean="0"/>
              <a:t> en tres </a:t>
            </a:r>
            <a:r>
              <a:rPr lang="es-ES" dirty="0" err="1" smtClean="0"/>
              <a:t>GPUs</a:t>
            </a:r>
            <a:r>
              <a:rPr lang="es-ES" dirty="0" smtClean="0"/>
              <a:t> Tesla:</a:t>
            </a:r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_tradnl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2636837"/>
            <a:ext cx="83439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0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31242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GX vs. Do It Yourself - Explainer Video.mp4">
            <a:hlinkClick r:id="" action="ppaction://media"/>
            <a:hlinkHover r:id="" action="ppaction://ole?verb=0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711601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Ver">
  <a:themeElements>
    <a:clrScheme name="Ver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er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er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148</TotalTime>
  <Words>520</Words>
  <Application>Microsoft Macintosh PowerPoint</Application>
  <PresentationFormat>Panorámica</PresentationFormat>
  <Paragraphs>136</Paragraphs>
  <Slides>20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Century Schoolbook</vt:lpstr>
      <vt:lpstr>Wingdings 2</vt:lpstr>
      <vt:lpstr>Arial</vt:lpstr>
      <vt:lpstr>Ver</vt:lpstr>
      <vt:lpstr>GPU’s de Nvidia</vt:lpstr>
      <vt:lpstr>Índice</vt:lpstr>
      <vt:lpstr>Introducción</vt:lpstr>
      <vt:lpstr>Gamas de GPU para CDPs</vt:lpstr>
      <vt:lpstr>Presentación de PowerPoint</vt:lpstr>
      <vt:lpstr>Nvidia Tesla</vt:lpstr>
      <vt:lpstr>Nvidia Tesla</vt:lpstr>
      <vt:lpstr>Presentación de PowerPoint</vt:lpstr>
      <vt:lpstr>Presentación de PowerPoint</vt:lpstr>
      <vt:lpstr>Nvidia DGX1: Características</vt:lpstr>
      <vt:lpstr>Tiempo de entrenamiento Resnet en una DGX</vt:lpstr>
      <vt:lpstr>Nvidia DGX Station: 68,000 $</vt:lpstr>
      <vt:lpstr>Nvidia Volta Architecture</vt:lpstr>
      <vt:lpstr>Nvidia Volta Architecture</vt:lpstr>
      <vt:lpstr>Presentación de PowerPoint</vt:lpstr>
      <vt:lpstr>Nvidia Pascal Architecture</vt:lpstr>
      <vt:lpstr>Presentación de PowerPoint</vt:lpstr>
      <vt:lpstr>Nvidia Maxwell Architecture</vt:lpstr>
      <vt:lpstr>Presentación de PowerPoint</vt:lpstr>
      <vt:lpstr>Bibliografía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Usuario de Microsoft Office</cp:lastModifiedBy>
  <cp:revision>34</cp:revision>
  <cp:lastPrinted>2017-10-13T18:26:10Z</cp:lastPrinted>
  <dcterms:created xsi:type="dcterms:W3CDTF">2017-10-13T17:45:18Z</dcterms:created>
  <dcterms:modified xsi:type="dcterms:W3CDTF">2017-10-19T07:32:18Z</dcterms:modified>
</cp:coreProperties>
</file>

<file path=docProps/thumbnail.jpeg>
</file>